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2" r:id="rId5"/>
    <p:sldId id="258" r:id="rId6"/>
    <p:sldId id="285" r:id="rId7"/>
    <p:sldId id="283" r:id="rId8"/>
    <p:sldId id="259" r:id="rId9"/>
    <p:sldId id="286" r:id="rId10"/>
    <p:sldId id="287" r:id="rId11"/>
    <p:sldId id="297" r:id="rId12"/>
    <p:sldId id="288" r:id="rId13"/>
    <p:sldId id="290" r:id="rId14"/>
    <p:sldId id="293" r:id="rId15"/>
    <p:sldId id="294" r:id="rId16"/>
    <p:sldId id="295" r:id="rId17"/>
    <p:sldId id="296" r:id="rId18"/>
    <p:sldId id="292" r:id="rId19"/>
    <p:sldId id="291" r:id="rId20"/>
    <p:sldId id="269"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4660"/>
  </p:normalViewPr>
  <p:slideViewPr>
    <p:cSldViewPr snapToGrid="0">
      <p:cViewPr varScale="1">
        <p:scale>
          <a:sx n="74" d="100"/>
          <a:sy n="74" d="100"/>
        </p:scale>
        <p:origin x="53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it-IT" smtClean="0"/>
              <a:t>Fare clic per modificare lo stile del titolo</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idx="1"/>
          </p:nvPr>
        </p:nvSpPr>
        <p:spPr/>
        <p:txBody>
          <a:bodyPr anchor="ct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it-IT" smtClean="0"/>
              <a:t>Fare clic per modificare lo stile del titolo</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it-IT" smtClean="0"/>
              <a:t>Fare clic per modificare lo stile del titolo</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it-IT" smtClean="0"/>
              <a:t>Fare clic per modificare lo stile del titolo</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stili del testo dello schema</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it-IT" smtClean="0"/>
              <a:t>Fare clic per modificare lo stile del titolo</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it-IT" smtClean="0"/>
              <a:t>Fare clic per modificare stili del testo dello schema</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it-IT" smtClean="0"/>
              <a:t>Fare clic per modificare lo stile del titolo</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it-IT" smtClean="0"/>
              <a:t>Fare clic per modificare stili del testo dello schema</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9/2/2016</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facebook.com/comunesolarinoartificialintelligence/" TargetMode="External"/><Relationship Id="rId2" Type="http://schemas.openxmlformats.org/officeDocument/2006/relationships/hyperlink" Target="https://www.youtube.com/watch?v=KW4w4nqROG8"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hyperlink" Target="https://www.microsoft.com/cognitive-services/en-us/computer-vision-api"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en.akinator.com/personnages/"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file:///C:\Qt\Tools\QtCreator\bin\qtcreator.exe%20C:\workspace\NeuralNetwork\C++\Reader\NeuralNetwork.pro" TargetMode="External"/><Relationship Id="rId2" Type="http://schemas.openxmlformats.org/officeDocument/2006/relationships/hyperlink" Target="file:///C:\Qt\Tools\QtCreator\bin\qtcreator.exe%20C:\workspace\NeuralNetwork\C++\Trainer\NeuralNetworkTrainer.pro"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file:///c:\qt\Tools\QtCreator\bin\qtcreator.exe%20C:\workspace\Syntagmizer\Syntagmizer.pro"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luis.ai/"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file:///C:\Qt\Tools\QtCreator\bin\qtcreator.exe%20C:\workspace\QLuisConsole\QLuisConsole.pro" TargetMode="External"/><Relationship Id="rId2" Type="http://schemas.openxmlformats.org/officeDocument/2006/relationships/hyperlink" Target="file:///C:\Qt\Tools\QtCreator\bin\qtcreator.exe%20C:\workspace\QLuis\QLuis.pro" TargetMode="External"/><Relationship Id="rId1" Type="http://schemas.openxmlformats.org/officeDocument/2006/relationships/slideLayout" Target="../slideLayouts/slideLayout2.xml"/><Relationship Id="rId4" Type="http://schemas.openxmlformats.org/officeDocument/2006/relationships/hyperlink" Target="https://github.com/galazzo/QLuis"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602595" y="2009104"/>
            <a:ext cx="10316306" cy="1150036"/>
          </a:xfrm>
        </p:spPr>
        <p:txBody>
          <a:bodyPr>
            <a:normAutofit/>
          </a:bodyPr>
          <a:lstStyle/>
          <a:p>
            <a:r>
              <a:rPr lang="en-US" sz="4800" dirty="0"/>
              <a:t>Natural Language Processing with Qt</a:t>
            </a:r>
            <a:endParaRPr lang="it-IT" sz="4800" dirty="0"/>
          </a:p>
        </p:txBody>
      </p:sp>
      <p:sp>
        <p:nvSpPr>
          <p:cNvPr id="3" name="Sottotitolo 2"/>
          <p:cNvSpPr>
            <a:spLocks noGrp="1"/>
          </p:cNvSpPr>
          <p:nvPr>
            <p:ph type="subTitle" idx="1"/>
          </p:nvPr>
        </p:nvSpPr>
        <p:spPr>
          <a:xfrm>
            <a:off x="4624351" y="3159140"/>
            <a:ext cx="7294550" cy="1388534"/>
          </a:xfrm>
        </p:spPr>
        <p:txBody>
          <a:bodyPr/>
          <a:lstStyle/>
          <a:p>
            <a:r>
              <a:rPr lang="it-IT" dirty="0" smtClean="0"/>
              <a:t>Sebastiano Galazzo</a:t>
            </a:r>
            <a:endParaRPr lang="it-IT" dirty="0"/>
          </a:p>
        </p:txBody>
      </p:sp>
    </p:spTree>
    <p:extLst>
      <p:ext uri="{BB962C8B-B14F-4D97-AF65-F5344CB8AC3E}">
        <p14:creationId xmlns:p14="http://schemas.microsoft.com/office/powerpoint/2010/main" val="474753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84309" y="0"/>
            <a:ext cx="10018713" cy="1752599"/>
          </a:xfrm>
        </p:spPr>
        <p:txBody>
          <a:bodyPr/>
          <a:lstStyle/>
          <a:p>
            <a:r>
              <a:rPr lang="it-IT" b="1" dirty="0" err="1" smtClean="0"/>
              <a:t>Summary</a:t>
            </a:r>
            <a:endParaRPr lang="it-IT" b="1" dirty="0"/>
          </a:p>
        </p:txBody>
      </p:sp>
      <p:sp>
        <p:nvSpPr>
          <p:cNvPr id="3" name="Segnaposto contenuto 2"/>
          <p:cNvSpPr>
            <a:spLocks noGrp="1"/>
          </p:cNvSpPr>
          <p:nvPr>
            <p:ph idx="1"/>
          </p:nvPr>
        </p:nvSpPr>
        <p:spPr>
          <a:xfrm>
            <a:off x="1906073" y="2086377"/>
            <a:ext cx="9596950" cy="5035640"/>
          </a:xfrm>
        </p:spPr>
        <p:txBody>
          <a:bodyPr>
            <a:normAutofit lnSpcReduction="10000"/>
          </a:bodyPr>
          <a:lstStyle/>
          <a:p>
            <a:r>
              <a:rPr lang="en-US" b="1" dirty="0" smtClean="0"/>
              <a:t>Introduction to AI terms</a:t>
            </a:r>
          </a:p>
          <a:p>
            <a:r>
              <a:rPr lang="en-US" b="1" dirty="0" smtClean="0"/>
              <a:t>What it is NLP?</a:t>
            </a:r>
          </a:p>
          <a:p>
            <a:r>
              <a:rPr lang="en-US" b="1" dirty="0" smtClean="0"/>
              <a:t>Behind NLP</a:t>
            </a:r>
          </a:p>
          <a:p>
            <a:pPr lvl="1"/>
            <a:r>
              <a:rPr lang="en-US" b="1" dirty="0" smtClean="0"/>
              <a:t>Neural Networks</a:t>
            </a:r>
          </a:p>
          <a:p>
            <a:pPr lvl="2"/>
            <a:r>
              <a:rPr lang="en-US" b="1" dirty="0" err="1" smtClean="0"/>
              <a:t>QNeuralNetwork</a:t>
            </a:r>
            <a:endParaRPr lang="en-US" b="1" dirty="0" smtClean="0"/>
          </a:p>
          <a:p>
            <a:pPr lvl="2"/>
            <a:r>
              <a:rPr lang="en-US" b="1" dirty="0" smtClean="0"/>
              <a:t>Demo</a:t>
            </a:r>
          </a:p>
          <a:p>
            <a:pPr lvl="1"/>
            <a:r>
              <a:rPr lang="en-US" b="1" dirty="0" smtClean="0"/>
              <a:t>Language </a:t>
            </a:r>
            <a:r>
              <a:rPr lang="en-US" b="1" dirty="0" err="1" smtClean="0"/>
              <a:t>analysys</a:t>
            </a:r>
            <a:endParaRPr lang="en-US" b="1" dirty="0" smtClean="0"/>
          </a:p>
          <a:p>
            <a:r>
              <a:rPr lang="en-US" b="1" dirty="0" smtClean="0"/>
              <a:t>Third party service</a:t>
            </a:r>
          </a:p>
          <a:p>
            <a:pPr lvl="1"/>
            <a:r>
              <a:rPr lang="en-US" b="1" dirty="0" smtClean="0"/>
              <a:t>Microsoft LUIS</a:t>
            </a:r>
          </a:p>
          <a:p>
            <a:pPr lvl="1"/>
            <a:r>
              <a:rPr lang="en-US" b="1" dirty="0" err="1" smtClean="0"/>
              <a:t>QLuis</a:t>
            </a:r>
            <a:endParaRPr lang="en-US" b="1" dirty="0" smtClean="0"/>
          </a:p>
          <a:p>
            <a:pPr lvl="1"/>
            <a:r>
              <a:rPr lang="en-US" b="1" dirty="0" smtClean="0"/>
              <a:t>Demo</a:t>
            </a:r>
            <a:endParaRPr lang="en-US" b="1" dirty="0"/>
          </a:p>
          <a:p>
            <a:endParaRPr lang="it-IT" dirty="0"/>
          </a:p>
        </p:txBody>
      </p:sp>
    </p:spTree>
    <p:extLst>
      <p:ext uri="{BB962C8B-B14F-4D97-AF65-F5344CB8AC3E}">
        <p14:creationId xmlns:p14="http://schemas.microsoft.com/office/powerpoint/2010/main" val="15174522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a:t>Introduction to AI </a:t>
            </a:r>
            <a:r>
              <a:rPr lang="en-US" b="1" dirty="0" smtClean="0"/>
              <a:t>terms</a:t>
            </a:r>
            <a:endParaRPr lang="it-IT" dirty="0"/>
          </a:p>
        </p:txBody>
      </p:sp>
      <p:sp>
        <p:nvSpPr>
          <p:cNvPr id="3" name="Segnaposto contenuto 2"/>
          <p:cNvSpPr>
            <a:spLocks noGrp="1"/>
          </p:cNvSpPr>
          <p:nvPr>
            <p:ph idx="1"/>
          </p:nvPr>
        </p:nvSpPr>
        <p:spPr>
          <a:xfrm>
            <a:off x="1484310" y="2438399"/>
            <a:ext cx="10018713" cy="3836832"/>
          </a:xfrm>
        </p:spPr>
        <p:txBody>
          <a:bodyPr>
            <a:normAutofit fontScale="92500" lnSpcReduction="20000"/>
          </a:bodyPr>
          <a:lstStyle/>
          <a:p>
            <a:r>
              <a:rPr lang="it-IT" dirty="0" smtClean="0"/>
              <a:t>Machine Learning: </a:t>
            </a:r>
            <a:r>
              <a:rPr lang="it-IT" dirty="0" err="1" smtClean="0"/>
              <a:t>As</a:t>
            </a:r>
            <a:r>
              <a:rPr lang="it-IT" dirty="0" smtClean="0"/>
              <a:t> </a:t>
            </a:r>
            <a:r>
              <a:rPr lang="it-IT" dirty="0" err="1" smtClean="0"/>
              <a:t>branch</a:t>
            </a:r>
            <a:r>
              <a:rPr lang="it-IT" dirty="0" smtClean="0"/>
              <a:t> of </a:t>
            </a:r>
            <a:r>
              <a:rPr lang="it-IT" dirty="0" err="1" smtClean="0"/>
              <a:t>Artificial</a:t>
            </a:r>
            <a:r>
              <a:rPr lang="it-IT" dirty="0" smtClean="0"/>
              <a:t> Intelligence </a:t>
            </a:r>
            <a:r>
              <a:rPr lang="it-IT" dirty="0" err="1" smtClean="0"/>
              <a:t>is</a:t>
            </a:r>
            <a:r>
              <a:rPr lang="it-IT" dirty="0" smtClean="0"/>
              <a:t> set of </a:t>
            </a:r>
            <a:r>
              <a:rPr lang="it-IT" dirty="0" err="1" smtClean="0"/>
              <a:t>algorithms</a:t>
            </a:r>
            <a:r>
              <a:rPr lang="it-IT" dirty="0" smtClean="0"/>
              <a:t> </a:t>
            </a:r>
            <a:r>
              <a:rPr lang="it-IT" dirty="0" err="1" smtClean="0"/>
              <a:t>based</a:t>
            </a:r>
            <a:r>
              <a:rPr lang="it-IT" dirty="0" smtClean="0"/>
              <a:t> on self-</a:t>
            </a:r>
            <a:r>
              <a:rPr lang="it-IT" dirty="0" err="1" smtClean="0"/>
              <a:t>improving</a:t>
            </a:r>
            <a:r>
              <a:rPr lang="it-IT" dirty="0" smtClean="0"/>
              <a:t> </a:t>
            </a:r>
            <a:r>
              <a:rPr lang="it-IT" dirty="0" smtClean="0"/>
              <a:t>performance, </a:t>
            </a:r>
            <a:r>
              <a:rPr lang="it-IT" dirty="0" err="1" smtClean="0"/>
              <a:t>analyzing</a:t>
            </a:r>
            <a:r>
              <a:rPr lang="it-IT" dirty="0" smtClean="0"/>
              <a:t> data</a:t>
            </a:r>
          </a:p>
          <a:p>
            <a:r>
              <a:rPr lang="it-IT" dirty="0" err="1" smtClean="0"/>
              <a:t>Artificial</a:t>
            </a:r>
            <a:r>
              <a:rPr lang="it-IT" dirty="0" smtClean="0"/>
              <a:t> Intelligence: The </a:t>
            </a:r>
            <a:r>
              <a:rPr lang="it-IT" dirty="0" err="1" smtClean="0"/>
              <a:t>ability</a:t>
            </a:r>
            <a:r>
              <a:rPr lang="it-IT" dirty="0" smtClean="0"/>
              <a:t> of a software to </a:t>
            </a:r>
            <a:r>
              <a:rPr lang="it-IT" dirty="0" err="1" smtClean="0"/>
              <a:t>perform</a:t>
            </a:r>
            <a:r>
              <a:rPr lang="it-IT" dirty="0" smtClean="0"/>
              <a:t> </a:t>
            </a:r>
            <a:r>
              <a:rPr lang="it-IT" dirty="0" err="1" smtClean="0"/>
              <a:t>typical</a:t>
            </a:r>
            <a:r>
              <a:rPr lang="it-IT" dirty="0" smtClean="0"/>
              <a:t> human </a:t>
            </a:r>
            <a:r>
              <a:rPr lang="it-IT" dirty="0" err="1" smtClean="0"/>
              <a:t>abilities</a:t>
            </a:r>
            <a:r>
              <a:rPr lang="it-IT" dirty="0" smtClean="0"/>
              <a:t> and </a:t>
            </a:r>
            <a:r>
              <a:rPr lang="it-IT" dirty="0" err="1" smtClean="0"/>
              <a:t>reasoning</a:t>
            </a:r>
            <a:r>
              <a:rPr lang="it-IT" dirty="0" smtClean="0"/>
              <a:t>. </a:t>
            </a:r>
          </a:p>
          <a:p>
            <a:pPr lvl="1"/>
            <a:r>
              <a:rPr lang="it-IT" dirty="0" smtClean="0"/>
              <a:t>Mix of machine </a:t>
            </a:r>
            <a:r>
              <a:rPr lang="it-IT" dirty="0" err="1" smtClean="0"/>
              <a:t>learning</a:t>
            </a:r>
            <a:r>
              <a:rPr lang="it-IT" dirty="0" smtClean="0"/>
              <a:t> </a:t>
            </a:r>
            <a:r>
              <a:rPr lang="it-IT" dirty="0" err="1" smtClean="0"/>
              <a:t>algorithms</a:t>
            </a:r>
            <a:endParaRPr lang="it-IT" dirty="0" smtClean="0"/>
          </a:p>
          <a:p>
            <a:pPr lvl="1"/>
            <a:r>
              <a:rPr lang="en-US" dirty="0"/>
              <a:t>debated among philosophers and </a:t>
            </a:r>
            <a:r>
              <a:rPr lang="en-US" dirty="0" smtClean="0"/>
              <a:t>scientists (not obvious)</a:t>
            </a:r>
            <a:endParaRPr lang="en-US" dirty="0" smtClean="0"/>
          </a:p>
          <a:p>
            <a:r>
              <a:rPr lang="it-IT" dirty="0" smtClean="0"/>
              <a:t>Cognitive Computing: </a:t>
            </a:r>
            <a:r>
              <a:rPr lang="it-IT" dirty="0" err="1" smtClean="0"/>
              <a:t>Tech</a:t>
            </a:r>
            <a:r>
              <a:rPr lang="it-IT" dirty="0" smtClean="0"/>
              <a:t> </a:t>
            </a:r>
            <a:r>
              <a:rPr lang="it-IT" dirty="0" err="1" smtClean="0"/>
              <a:t>platform</a:t>
            </a:r>
            <a:r>
              <a:rPr lang="it-IT" dirty="0" smtClean="0"/>
              <a:t> </a:t>
            </a:r>
            <a:r>
              <a:rPr lang="it-IT" dirty="0" err="1" smtClean="0"/>
              <a:t>based</a:t>
            </a:r>
            <a:r>
              <a:rPr lang="it-IT" dirty="0" smtClean="0"/>
              <a:t> on AI and DSP </a:t>
            </a:r>
            <a:r>
              <a:rPr lang="it-IT" dirty="0" err="1" smtClean="0"/>
              <a:t>including</a:t>
            </a:r>
            <a:endParaRPr lang="it-IT" dirty="0" smtClean="0"/>
          </a:p>
          <a:p>
            <a:pPr lvl="1"/>
            <a:r>
              <a:rPr lang="it-IT" dirty="0" smtClean="0"/>
              <a:t>Machine Learning</a:t>
            </a:r>
          </a:p>
          <a:p>
            <a:pPr lvl="1"/>
            <a:r>
              <a:rPr lang="it-IT" dirty="0" smtClean="0"/>
              <a:t>NLP</a:t>
            </a:r>
          </a:p>
          <a:p>
            <a:pPr lvl="1"/>
            <a:r>
              <a:rPr lang="it-IT" dirty="0" smtClean="0"/>
              <a:t>Vision</a:t>
            </a:r>
          </a:p>
        </p:txBody>
      </p:sp>
    </p:spTree>
    <p:extLst>
      <p:ext uri="{BB962C8B-B14F-4D97-AF65-F5344CB8AC3E}">
        <p14:creationId xmlns:p14="http://schemas.microsoft.com/office/powerpoint/2010/main" val="27725158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What’s</a:t>
            </a:r>
            <a:r>
              <a:rPr lang="it-IT" b="1" dirty="0" smtClean="0"/>
              <a:t> NLP?</a:t>
            </a:r>
            <a:endParaRPr lang="it-IT" b="1" dirty="0"/>
          </a:p>
        </p:txBody>
      </p:sp>
      <p:sp>
        <p:nvSpPr>
          <p:cNvPr id="3" name="Segnaposto contenuto 2"/>
          <p:cNvSpPr>
            <a:spLocks noGrp="1"/>
          </p:cNvSpPr>
          <p:nvPr>
            <p:ph idx="1"/>
          </p:nvPr>
        </p:nvSpPr>
        <p:spPr/>
        <p:txBody>
          <a:bodyPr/>
          <a:lstStyle/>
          <a:p>
            <a:r>
              <a:rPr lang="it-IT" dirty="0" err="1" smtClean="0"/>
              <a:t>Is</a:t>
            </a:r>
            <a:r>
              <a:rPr lang="it-IT" dirty="0" smtClean="0"/>
              <a:t> a </a:t>
            </a:r>
            <a:r>
              <a:rPr lang="it-IT" dirty="0" err="1" smtClean="0"/>
              <a:t>field</a:t>
            </a:r>
            <a:r>
              <a:rPr lang="it-IT" dirty="0" smtClean="0"/>
              <a:t> of </a:t>
            </a:r>
            <a:r>
              <a:rPr lang="it-IT" dirty="0" err="1" smtClean="0"/>
              <a:t>Artificial</a:t>
            </a:r>
            <a:r>
              <a:rPr lang="it-IT" dirty="0" smtClean="0"/>
              <a:t> Intelligence </a:t>
            </a:r>
            <a:r>
              <a:rPr lang="it-IT" dirty="0" err="1" smtClean="0"/>
              <a:t>as</a:t>
            </a:r>
            <a:r>
              <a:rPr lang="it-IT" dirty="0" smtClean="0"/>
              <a:t> a mix of ML </a:t>
            </a:r>
            <a:r>
              <a:rPr lang="it-IT" dirty="0" err="1" smtClean="0"/>
              <a:t>algorithms</a:t>
            </a:r>
            <a:endParaRPr lang="it-IT" dirty="0" smtClean="0"/>
          </a:p>
          <a:p>
            <a:r>
              <a:rPr lang="en-US" dirty="0" smtClean="0"/>
              <a:t>Involved </a:t>
            </a:r>
            <a:r>
              <a:rPr lang="en-US" dirty="0"/>
              <a:t>in natural language </a:t>
            </a:r>
            <a:r>
              <a:rPr lang="en-US" dirty="0" smtClean="0"/>
              <a:t>understanding</a:t>
            </a:r>
          </a:p>
          <a:p>
            <a:r>
              <a:rPr lang="en-US" dirty="0" smtClean="0"/>
              <a:t>Enable </a:t>
            </a:r>
            <a:r>
              <a:rPr lang="en-US" dirty="0"/>
              <a:t>computers to derive meaning from </a:t>
            </a:r>
            <a:r>
              <a:rPr lang="en-US" dirty="0" smtClean="0"/>
              <a:t>natural </a:t>
            </a:r>
            <a:r>
              <a:rPr lang="en-US" dirty="0"/>
              <a:t>language input</a:t>
            </a:r>
            <a:endParaRPr lang="it-IT" dirty="0"/>
          </a:p>
        </p:txBody>
      </p:sp>
    </p:spTree>
    <p:extLst>
      <p:ext uri="{BB962C8B-B14F-4D97-AF65-F5344CB8AC3E}">
        <p14:creationId xmlns:p14="http://schemas.microsoft.com/office/powerpoint/2010/main" val="2150331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What</a:t>
            </a:r>
            <a:r>
              <a:rPr lang="it-IT" b="1" dirty="0" smtClean="0"/>
              <a:t> </a:t>
            </a:r>
            <a:r>
              <a:rPr lang="it-IT" b="1" dirty="0" err="1" smtClean="0"/>
              <a:t>it</a:t>
            </a:r>
            <a:r>
              <a:rPr lang="it-IT" b="1" dirty="0" smtClean="0"/>
              <a:t> </a:t>
            </a:r>
            <a:r>
              <a:rPr lang="it-IT" b="1" dirty="0" err="1" smtClean="0"/>
              <a:t>is</a:t>
            </a:r>
            <a:r>
              <a:rPr lang="it-IT" b="1" dirty="0" smtClean="0"/>
              <a:t> NLP?</a:t>
            </a:r>
            <a:endParaRPr lang="it-IT" dirty="0"/>
          </a:p>
        </p:txBody>
      </p:sp>
      <p:sp>
        <p:nvSpPr>
          <p:cNvPr id="3" name="Segnaposto contenuto 2"/>
          <p:cNvSpPr>
            <a:spLocks noGrp="1"/>
          </p:cNvSpPr>
          <p:nvPr>
            <p:ph idx="1"/>
          </p:nvPr>
        </p:nvSpPr>
        <p:spPr>
          <a:xfrm>
            <a:off x="1484310" y="685801"/>
            <a:ext cx="10018713" cy="5105400"/>
          </a:xfrm>
        </p:spPr>
        <p:txBody>
          <a:bodyPr/>
          <a:lstStyle/>
          <a:p>
            <a:r>
              <a:rPr lang="en-US" b="1" dirty="0" smtClean="0"/>
              <a:t>The best way to describe, is a demo</a:t>
            </a:r>
          </a:p>
          <a:p>
            <a:r>
              <a:rPr lang="en-US" b="1" dirty="0" err="1" smtClean="0">
                <a:hlinkClick r:id="rId2"/>
              </a:rPr>
              <a:t>Comune</a:t>
            </a:r>
            <a:r>
              <a:rPr lang="en-US" b="1" dirty="0" smtClean="0">
                <a:hlinkClick r:id="rId2"/>
              </a:rPr>
              <a:t> di </a:t>
            </a:r>
            <a:r>
              <a:rPr lang="en-US" b="1" dirty="0" err="1" smtClean="0">
                <a:hlinkClick r:id="rId2"/>
              </a:rPr>
              <a:t>Solarino</a:t>
            </a:r>
            <a:r>
              <a:rPr lang="en-US" b="1" dirty="0" smtClean="0">
                <a:hlinkClick r:id="rId2"/>
              </a:rPr>
              <a:t> AI Bot</a:t>
            </a:r>
            <a:endParaRPr lang="en-US" b="1" dirty="0" smtClean="0"/>
          </a:p>
          <a:p>
            <a:endParaRPr lang="en-US" b="1" dirty="0" smtClean="0"/>
          </a:p>
          <a:p>
            <a:endParaRPr lang="en-US" b="1" dirty="0"/>
          </a:p>
          <a:p>
            <a:endParaRPr lang="it-IT" dirty="0"/>
          </a:p>
        </p:txBody>
      </p:sp>
      <p:pic>
        <p:nvPicPr>
          <p:cNvPr id="6" name="Immagine 5">
            <a:hlinkClick r:id="rId3"/>
          </p:cNvPr>
          <p:cNvPicPr>
            <a:picLocks noChangeAspect="1"/>
          </p:cNvPicPr>
          <p:nvPr/>
        </p:nvPicPr>
        <p:blipFill>
          <a:blip r:embed="rId4"/>
          <a:stretch>
            <a:fillRect/>
          </a:stretch>
        </p:blipFill>
        <p:spPr>
          <a:xfrm>
            <a:off x="5444784" y="3026535"/>
            <a:ext cx="6058239" cy="3619634"/>
          </a:xfrm>
          <a:prstGeom prst="rect">
            <a:avLst/>
          </a:prstGeom>
        </p:spPr>
      </p:pic>
    </p:spTree>
    <p:extLst>
      <p:ext uri="{BB962C8B-B14F-4D97-AF65-F5344CB8AC3E}">
        <p14:creationId xmlns:p14="http://schemas.microsoft.com/office/powerpoint/2010/main" val="183915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smtClean="0"/>
              <a:t>Supervised </a:t>
            </a:r>
            <a:r>
              <a:rPr lang="en-US" b="1" dirty="0"/>
              <a:t>learning algorithm</a:t>
            </a:r>
            <a:endParaRPr lang="it-IT" b="1" dirty="0"/>
          </a:p>
        </p:txBody>
      </p:sp>
      <p:sp>
        <p:nvSpPr>
          <p:cNvPr id="3" name="Segnaposto contenuto 2"/>
          <p:cNvSpPr>
            <a:spLocks noGrp="1"/>
          </p:cNvSpPr>
          <p:nvPr>
            <p:ph idx="1"/>
          </p:nvPr>
        </p:nvSpPr>
        <p:spPr/>
        <p:txBody>
          <a:bodyPr>
            <a:normAutofit/>
          </a:bodyPr>
          <a:lstStyle/>
          <a:p>
            <a:endParaRPr lang="en-US" dirty="0" smtClean="0"/>
          </a:p>
          <a:p>
            <a:r>
              <a:rPr lang="en-US" dirty="0" smtClean="0"/>
              <a:t>The </a:t>
            </a:r>
            <a:r>
              <a:rPr lang="en-US" dirty="0"/>
              <a:t>goal of any supervised learning </a:t>
            </a:r>
            <a:r>
              <a:rPr lang="en-US" dirty="0" smtClean="0"/>
              <a:t>algorithm</a:t>
            </a:r>
          </a:p>
          <a:p>
            <a:pPr lvl="1"/>
            <a:r>
              <a:rPr lang="en-US" dirty="0"/>
              <a:t>T</a:t>
            </a:r>
            <a:r>
              <a:rPr lang="en-US" dirty="0" smtClean="0"/>
              <a:t>o </a:t>
            </a:r>
            <a:r>
              <a:rPr lang="en-US" dirty="0"/>
              <a:t>find a function that best maps a set of inputs to its correct </a:t>
            </a:r>
            <a:r>
              <a:rPr lang="en-US" dirty="0" smtClean="0"/>
              <a:t>output</a:t>
            </a:r>
          </a:p>
          <a:p>
            <a:r>
              <a:rPr lang="en-US" dirty="0"/>
              <a:t>An example would be a </a:t>
            </a:r>
            <a:r>
              <a:rPr lang="en-US" dirty="0" smtClean="0"/>
              <a:t>classification </a:t>
            </a:r>
            <a:r>
              <a:rPr lang="en-US" dirty="0" smtClean="0"/>
              <a:t>task</a:t>
            </a:r>
          </a:p>
          <a:p>
            <a:pPr lvl="1"/>
            <a:r>
              <a:rPr lang="en-US" dirty="0" smtClean="0"/>
              <a:t>Text analysis (Sentiment)</a:t>
            </a:r>
          </a:p>
          <a:p>
            <a:pPr lvl="1"/>
            <a:r>
              <a:rPr lang="en-US" dirty="0" smtClean="0">
                <a:hlinkClick r:id="rId2"/>
              </a:rPr>
              <a:t>Image </a:t>
            </a:r>
            <a:r>
              <a:rPr lang="en-US" dirty="0" smtClean="0">
                <a:hlinkClick r:id="rId2"/>
              </a:rPr>
              <a:t>classification</a:t>
            </a:r>
            <a:endParaRPr lang="en-US" dirty="0" smtClean="0"/>
          </a:p>
        </p:txBody>
      </p:sp>
    </p:spTree>
    <p:extLst>
      <p:ext uri="{BB962C8B-B14F-4D97-AF65-F5344CB8AC3E}">
        <p14:creationId xmlns:p14="http://schemas.microsoft.com/office/powerpoint/2010/main" val="4239121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Neural</a:t>
            </a:r>
            <a:r>
              <a:rPr lang="it-IT" b="1" dirty="0" smtClean="0"/>
              <a:t> Networks</a:t>
            </a:r>
            <a:endParaRPr lang="it-IT" b="1" dirty="0"/>
          </a:p>
        </p:txBody>
      </p:sp>
      <p:sp>
        <p:nvSpPr>
          <p:cNvPr id="5" name="Segnaposto contenuto 2"/>
          <p:cNvSpPr txBox="1">
            <a:spLocks/>
          </p:cNvSpPr>
          <p:nvPr/>
        </p:nvSpPr>
        <p:spPr>
          <a:xfrm>
            <a:off x="1484310" y="2820986"/>
            <a:ext cx="5487678" cy="3312369"/>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r>
              <a:rPr lang="it-IT" smtClean="0"/>
              <a:t>Neural Networks are Mathematical models inspired to biological brain neural connections.</a:t>
            </a:r>
          </a:p>
          <a:p>
            <a:r>
              <a:rPr lang="it-IT" smtClean="0"/>
              <a:t>Multi-Layers Neural Networks solve linearly separable problems.</a:t>
            </a:r>
          </a:p>
          <a:p>
            <a:endParaRPr lang="it-IT" dirty="0"/>
          </a:p>
        </p:txBody>
      </p:sp>
      <p:pic>
        <p:nvPicPr>
          <p:cNvPr id="6" name="Picture 2" descr="https://upload.wikimedia.org/wikipedia/commons/thumb/e/e4/Artificial_neural_network.svg/560px-Artificial_neural_network.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63306" y="4189139"/>
            <a:ext cx="2862519" cy="25558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s://upload.wikimedia.org/wikipedia/commons/thumb/a/a8/Neuron_-_annotated-it.svg/220px-Neuron_-_annotated-it.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2435" y="2596749"/>
            <a:ext cx="2544260" cy="1434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5572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Neural</a:t>
            </a:r>
            <a:r>
              <a:rPr lang="it-IT" b="1" dirty="0" smtClean="0"/>
              <a:t> </a:t>
            </a:r>
            <a:r>
              <a:rPr lang="it-IT" b="1" dirty="0"/>
              <a:t>Networks</a:t>
            </a:r>
            <a:endParaRPr lang="it-IT" dirty="0"/>
          </a:p>
        </p:txBody>
      </p:sp>
      <p:pic>
        <p:nvPicPr>
          <p:cNvPr id="4" name="Picture 2" descr="https://upload.wikimedia.org/wikipedia/commons/thumb/e/e4/Artificial_neural_network.svg/560px-Artificial_neural_network.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7514" y="2258094"/>
            <a:ext cx="4752305" cy="3296931"/>
          </a:xfrm>
          <a:prstGeom prst="rect">
            <a:avLst/>
          </a:prstGeom>
          <a:noFill/>
          <a:extLst>
            <a:ext uri="{909E8E84-426E-40DD-AFC4-6F175D3DCCD1}">
              <a14:hiddenFill xmlns:a14="http://schemas.microsoft.com/office/drawing/2010/main">
                <a:solidFill>
                  <a:srgbClr val="FFFFFF"/>
                </a:solidFill>
              </a14:hiddenFill>
            </a:ext>
          </a:extLst>
        </p:spPr>
      </p:pic>
      <p:sp>
        <p:nvSpPr>
          <p:cNvPr id="3" name="Rettangolo 2"/>
          <p:cNvSpPr/>
          <p:nvPr/>
        </p:nvSpPr>
        <p:spPr>
          <a:xfrm>
            <a:off x="1773559" y="5555025"/>
            <a:ext cx="2343955" cy="646331"/>
          </a:xfrm>
          <a:prstGeom prst="rect">
            <a:avLst/>
          </a:prstGeom>
        </p:spPr>
        <p:txBody>
          <a:bodyPr wrap="square">
            <a:spAutoFit/>
          </a:bodyPr>
          <a:lstStyle/>
          <a:p>
            <a:pPr lvl="1"/>
            <a:r>
              <a:rPr lang="it-IT" sz="3600" dirty="0" err="1">
                <a:hlinkClick r:id="rId3"/>
              </a:rPr>
              <a:t>Akinator</a:t>
            </a:r>
            <a:endParaRPr lang="it-IT" sz="3600" dirty="0"/>
          </a:p>
        </p:txBody>
      </p:sp>
    </p:spTree>
    <p:extLst>
      <p:ext uri="{BB962C8B-B14F-4D97-AF65-F5344CB8AC3E}">
        <p14:creationId xmlns:p14="http://schemas.microsoft.com/office/powerpoint/2010/main" val="7779340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Neural</a:t>
            </a:r>
            <a:r>
              <a:rPr lang="it-IT" b="1" dirty="0" smtClean="0"/>
              <a:t> Networks - </a:t>
            </a:r>
            <a:r>
              <a:rPr lang="it-IT" b="1" dirty="0" err="1" smtClean="0"/>
              <a:t>Backpropagation</a:t>
            </a:r>
            <a:endParaRPr lang="it-IT" b="1" dirty="0"/>
          </a:p>
        </p:txBody>
      </p:sp>
      <p:sp>
        <p:nvSpPr>
          <p:cNvPr id="3" name="Segnaposto contenuto 2"/>
          <p:cNvSpPr>
            <a:spLocks noGrp="1"/>
          </p:cNvSpPr>
          <p:nvPr>
            <p:ph idx="1"/>
          </p:nvPr>
        </p:nvSpPr>
        <p:spPr/>
        <p:txBody>
          <a:bodyPr>
            <a:normAutofit/>
          </a:bodyPr>
          <a:lstStyle/>
          <a:p>
            <a:r>
              <a:rPr lang="it-IT" dirty="0" smtClean="0"/>
              <a:t>BP </a:t>
            </a:r>
            <a:r>
              <a:rPr lang="it-IT" dirty="0" err="1" smtClean="0"/>
              <a:t>is</a:t>
            </a:r>
            <a:r>
              <a:rPr lang="it-IT" dirty="0" smtClean="0"/>
              <a:t> a s</a:t>
            </a:r>
            <a:r>
              <a:rPr lang="en-US" dirty="0" err="1" smtClean="0"/>
              <a:t>upervised</a:t>
            </a:r>
            <a:r>
              <a:rPr lang="en-US" dirty="0" smtClean="0"/>
              <a:t> </a:t>
            </a:r>
            <a:r>
              <a:rPr lang="en-US" dirty="0"/>
              <a:t>learning </a:t>
            </a:r>
            <a:r>
              <a:rPr lang="en-US" dirty="0" smtClean="0"/>
              <a:t>algorithm</a:t>
            </a:r>
          </a:p>
          <a:p>
            <a:r>
              <a:rPr lang="en-US" dirty="0" smtClean="0"/>
              <a:t>Based on two phases</a:t>
            </a:r>
          </a:p>
          <a:p>
            <a:pPr lvl="1"/>
            <a:r>
              <a:rPr lang="en-US" dirty="0" smtClean="0"/>
              <a:t>Propagation</a:t>
            </a:r>
          </a:p>
          <a:p>
            <a:pPr lvl="1"/>
            <a:r>
              <a:rPr lang="it-IT" dirty="0" err="1"/>
              <a:t>Weight</a:t>
            </a:r>
            <a:r>
              <a:rPr lang="it-IT" dirty="0"/>
              <a:t> </a:t>
            </a:r>
            <a:r>
              <a:rPr lang="it-IT" dirty="0" smtClean="0"/>
              <a:t>update</a:t>
            </a:r>
            <a:endParaRPr lang="en-US" dirty="0" smtClean="0"/>
          </a:p>
          <a:p>
            <a:endParaRPr lang="it-IT" dirty="0"/>
          </a:p>
        </p:txBody>
      </p:sp>
      <p:pic>
        <p:nvPicPr>
          <p:cNvPr id="4" name="Picture 2" descr="https://upload.wikimedia.org/wikipedia/commons/thumb/e/e4/Artificial_neural_network.svg/560px-Artificial_neural_network.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1182" y="2679878"/>
            <a:ext cx="4162896" cy="2888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0281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Neural</a:t>
            </a:r>
            <a:r>
              <a:rPr lang="it-IT" b="1" dirty="0"/>
              <a:t> Networks - </a:t>
            </a:r>
            <a:r>
              <a:rPr lang="it-IT" b="1" dirty="0" err="1"/>
              <a:t>Backpropagation</a:t>
            </a:r>
            <a:endParaRPr lang="it-IT" dirty="0"/>
          </a:p>
        </p:txBody>
      </p:sp>
      <p:sp>
        <p:nvSpPr>
          <p:cNvPr id="3" name="Segnaposto contenuto 2"/>
          <p:cNvSpPr>
            <a:spLocks noGrp="1"/>
          </p:cNvSpPr>
          <p:nvPr>
            <p:ph idx="1"/>
          </p:nvPr>
        </p:nvSpPr>
        <p:spPr>
          <a:xfrm>
            <a:off x="1484309" y="2258094"/>
            <a:ext cx="10018713" cy="3124201"/>
          </a:xfrm>
        </p:spPr>
        <p:txBody>
          <a:bodyPr>
            <a:normAutofit/>
          </a:bodyPr>
          <a:lstStyle/>
          <a:p>
            <a:r>
              <a:rPr lang="en-US" dirty="0" smtClean="0"/>
              <a:t>Propagation involves </a:t>
            </a:r>
            <a:r>
              <a:rPr lang="en-US" dirty="0"/>
              <a:t>the following steps:</a:t>
            </a:r>
          </a:p>
          <a:p>
            <a:pPr lvl="1"/>
            <a:r>
              <a:rPr lang="en-US" b="1" dirty="0" smtClean="0"/>
              <a:t>Step 1</a:t>
            </a:r>
            <a:r>
              <a:rPr lang="en-US" dirty="0" smtClean="0"/>
              <a:t>: Forward </a:t>
            </a:r>
            <a:r>
              <a:rPr lang="en-US" dirty="0"/>
              <a:t>propagation of a training pattern's input through the neural network in order to generate the propagation's output activations</a:t>
            </a:r>
            <a:r>
              <a:rPr lang="en-US" dirty="0" smtClean="0"/>
              <a:t>.</a:t>
            </a:r>
            <a:endParaRPr lang="en-US" dirty="0"/>
          </a:p>
        </p:txBody>
      </p:sp>
      <p:pic>
        <p:nvPicPr>
          <p:cNvPr id="1026" name="Picture 2" descr="http://i.stack.imgur.com/iIcbq.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0993" y="4587200"/>
            <a:ext cx="4438650" cy="19240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upload.wikimedia.org/wikipedia/commons/thumb/e/e4/Artificial_neural_network.svg/560px-Artificial_neural_network.sv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48393" y="4253338"/>
            <a:ext cx="3254630" cy="2257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924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Neural</a:t>
            </a:r>
            <a:r>
              <a:rPr lang="it-IT" b="1" dirty="0"/>
              <a:t> Networks - </a:t>
            </a:r>
            <a:r>
              <a:rPr lang="it-IT" b="1" dirty="0" err="1"/>
              <a:t>Backpropagation</a:t>
            </a:r>
            <a:endParaRPr lang="it-IT" dirty="0"/>
          </a:p>
        </p:txBody>
      </p:sp>
      <p:sp>
        <p:nvSpPr>
          <p:cNvPr id="3" name="Segnaposto contenuto 2"/>
          <p:cNvSpPr>
            <a:spLocks noGrp="1"/>
          </p:cNvSpPr>
          <p:nvPr>
            <p:ph idx="1"/>
          </p:nvPr>
        </p:nvSpPr>
        <p:spPr/>
        <p:txBody>
          <a:bodyPr/>
          <a:lstStyle/>
          <a:p>
            <a:r>
              <a:rPr lang="en-US" b="1" dirty="0" smtClean="0"/>
              <a:t>Step 2</a:t>
            </a:r>
            <a:r>
              <a:rPr lang="en-US" dirty="0" smtClean="0"/>
              <a:t>: Backward </a:t>
            </a:r>
            <a:r>
              <a:rPr lang="en-US" dirty="0"/>
              <a:t>propagation of the propagation's output activations through the neural network using the training pattern target in order to generate the deltas (the difference between the targeted and actual output values) of all output and hidden neurons</a:t>
            </a:r>
          </a:p>
          <a:p>
            <a:endParaRPr lang="it-IT" dirty="0"/>
          </a:p>
        </p:txBody>
      </p:sp>
      <p:pic>
        <p:nvPicPr>
          <p:cNvPr id="4" name="Picture 2" descr="https://upload.wikimedia.org/wikipedia/commons/thumb/e/e4/Artificial_neural_network.svg/560px-Artificial_neural_network.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53699" y="4502657"/>
            <a:ext cx="2649324" cy="1837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1589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Neural</a:t>
            </a:r>
            <a:r>
              <a:rPr lang="it-IT" b="1" dirty="0"/>
              <a:t> Networks - </a:t>
            </a:r>
            <a:r>
              <a:rPr lang="it-IT" b="1" dirty="0" err="1"/>
              <a:t>Backpropagation</a:t>
            </a:r>
            <a:endParaRPr lang="it-IT" dirty="0"/>
          </a:p>
        </p:txBody>
      </p:sp>
      <p:sp>
        <p:nvSpPr>
          <p:cNvPr id="3" name="Segnaposto contenuto 2"/>
          <p:cNvSpPr>
            <a:spLocks noGrp="1"/>
          </p:cNvSpPr>
          <p:nvPr>
            <p:ph idx="1"/>
          </p:nvPr>
        </p:nvSpPr>
        <p:spPr/>
        <p:txBody>
          <a:bodyPr/>
          <a:lstStyle/>
          <a:p>
            <a:r>
              <a:rPr lang="en-US" dirty="0"/>
              <a:t>Phase 2: Weight </a:t>
            </a:r>
            <a:r>
              <a:rPr lang="en-US" dirty="0" smtClean="0"/>
              <a:t>update, for </a:t>
            </a:r>
            <a:r>
              <a:rPr lang="en-US" dirty="0"/>
              <a:t>each weight-synapse follow the following steps:</a:t>
            </a:r>
          </a:p>
          <a:p>
            <a:pPr lvl="1"/>
            <a:r>
              <a:rPr lang="en-US" dirty="0"/>
              <a:t>Multiply its output delta and input activation to get the gradient of the weight.</a:t>
            </a:r>
          </a:p>
          <a:p>
            <a:pPr lvl="1"/>
            <a:r>
              <a:rPr lang="en-US" dirty="0"/>
              <a:t>Subtract a ratio (percentage) from the gradient of the weight.</a:t>
            </a:r>
          </a:p>
          <a:p>
            <a:endParaRPr lang="it-IT" dirty="0"/>
          </a:p>
        </p:txBody>
      </p:sp>
    </p:spTree>
    <p:extLst>
      <p:ext uri="{BB962C8B-B14F-4D97-AF65-F5344CB8AC3E}">
        <p14:creationId xmlns:p14="http://schemas.microsoft.com/office/powerpoint/2010/main" val="22107522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Neural</a:t>
            </a:r>
            <a:r>
              <a:rPr lang="it-IT" dirty="0" smtClean="0"/>
              <a:t> Networks in Qt</a:t>
            </a:r>
            <a:endParaRPr lang="it-IT" dirty="0"/>
          </a:p>
        </p:txBody>
      </p:sp>
      <p:sp>
        <p:nvSpPr>
          <p:cNvPr id="3" name="Segnaposto contenuto 2"/>
          <p:cNvSpPr>
            <a:spLocks noGrp="1"/>
          </p:cNvSpPr>
          <p:nvPr>
            <p:ph idx="1"/>
          </p:nvPr>
        </p:nvSpPr>
        <p:spPr/>
        <p:txBody>
          <a:bodyPr/>
          <a:lstStyle/>
          <a:p>
            <a:r>
              <a:rPr lang="it-IT" dirty="0" smtClean="0"/>
              <a:t> </a:t>
            </a:r>
            <a:r>
              <a:rPr lang="it-IT" b="1" dirty="0" smtClean="0">
                <a:hlinkClick r:id="rId2" action="ppaction://program"/>
              </a:rPr>
              <a:t>Trainer</a:t>
            </a:r>
            <a:endParaRPr lang="it-IT" b="1" dirty="0" smtClean="0"/>
          </a:p>
          <a:p>
            <a:r>
              <a:rPr lang="it-IT" b="1" dirty="0" smtClean="0">
                <a:hlinkClick r:id="rId3" action="ppaction://program"/>
              </a:rPr>
              <a:t>Reader</a:t>
            </a:r>
            <a:endParaRPr lang="it-IT" b="1" dirty="0"/>
          </a:p>
        </p:txBody>
      </p:sp>
    </p:spTree>
    <p:extLst>
      <p:ext uri="{BB962C8B-B14F-4D97-AF65-F5344CB8AC3E}">
        <p14:creationId xmlns:p14="http://schemas.microsoft.com/office/powerpoint/2010/main" val="15191009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Syntagmas</a:t>
            </a:r>
            <a:endParaRPr lang="it-IT" dirty="0"/>
          </a:p>
        </p:txBody>
      </p:sp>
      <p:sp>
        <p:nvSpPr>
          <p:cNvPr id="3" name="Segnaposto contenuto 2"/>
          <p:cNvSpPr>
            <a:spLocks noGrp="1"/>
          </p:cNvSpPr>
          <p:nvPr>
            <p:ph idx="1"/>
          </p:nvPr>
        </p:nvSpPr>
        <p:spPr/>
        <p:txBody>
          <a:bodyPr/>
          <a:lstStyle/>
          <a:p>
            <a:r>
              <a:rPr lang="en-US" dirty="0"/>
              <a:t>In linguistics, a </a:t>
            </a:r>
            <a:r>
              <a:rPr lang="en-US" dirty="0" err="1"/>
              <a:t>syntagma</a:t>
            </a:r>
            <a:r>
              <a:rPr lang="en-US" dirty="0"/>
              <a:t> is an elementary constituent segment within a text</a:t>
            </a:r>
            <a:r>
              <a:rPr lang="en-US" dirty="0" smtClean="0"/>
              <a:t>.</a:t>
            </a:r>
          </a:p>
          <a:p>
            <a:r>
              <a:rPr lang="en-US" dirty="0"/>
              <a:t>Such a segment can be a phoneme, a word, a grammatical phrase, a </a:t>
            </a:r>
            <a:r>
              <a:rPr lang="en-US" dirty="0" smtClean="0"/>
              <a:t>sentence</a:t>
            </a:r>
            <a:endParaRPr lang="en-US" dirty="0" smtClean="0"/>
          </a:p>
          <a:p>
            <a:r>
              <a:rPr lang="en-US" dirty="0" smtClean="0"/>
              <a:t>Syntagmatic </a:t>
            </a:r>
            <a:r>
              <a:rPr lang="en-US" dirty="0"/>
              <a:t>structure in a language is the </a:t>
            </a:r>
            <a:r>
              <a:rPr lang="en-US" b="1" dirty="0"/>
              <a:t>combination of words according to the rules of syntax for that language</a:t>
            </a:r>
            <a:endParaRPr lang="en-US" b="1" dirty="0" smtClean="0"/>
          </a:p>
        </p:txBody>
      </p:sp>
    </p:spTree>
    <p:extLst>
      <p:ext uri="{BB962C8B-B14F-4D97-AF65-F5344CB8AC3E}">
        <p14:creationId xmlns:p14="http://schemas.microsoft.com/office/powerpoint/2010/main" val="30025234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Syntagmas</a:t>
            </a:r>
            <a:endParaRPr lang="it-IT" dirty="0"/>
          </a:p>
        </p:txBody>
      </p:sp>
      <p:sp>
        <p:nvSpPr>
          <p:cNvPr id="3" name="Segnaposto contenuto 2"/>
          <p:cNvSpPr>
            <a:spLocks noGrp="1"/>
          </p:cNvSpPr>
          <p:nvPr>
            <p:ph idx="1"/>
          </p:nvPr>
        </p:nvSpPr>
        <p:spPr/>
        <p:txBody>
          <a:bodyPr/>
          <a:lstStyle/>
          <a:p>
            <a:r>
              <a:rPr lang="en-US" dirty="0"/>
              <a:t>English uses determiner + adjective + </a:t>
            </a:r>
            <a:r>
              <a:rPr lang="en-US" dirty="0" smtClean="0"/>
              <a:t>noun</a:t>
            </a:r>
          </a:p>
          <a:p>
            <a:pPr lvl="1"/>
            <a:r>
              <a:rPr lang="en-US" dirty="0" smtClean="0"/>
              <a:t>the </a:t>
            </a:r>
            <a:r>
              <a:rPr lang="en-US" dirty="0"/>
              <a:t>big </a:t>
            </a:r>
            <a:r>
              <a:rPr lang="en-US" dirty="0" smtClean="0"/>
              <a:t>house</a:t>
            </a:r>
          </a:p>
          <a:p>
            <a:r>
              <a:rPr lang="en-US" dirty="0"/>
              <a:t>Another language might use determiner + noun + adjective </a:t>
            </a:r>
            <a:r>
              <a:rPr lang="en-US" dirty="0" smtClean="0"/>
              <a:t>(Italian, Spanish)</a:t>
            </a:r>
          </a:p>
          <a:p>
            <a:pPr lvl="1"/>
            <a:r>
              <a:rPr lang="en-US" dirty="0" smtClean="0"/>
              <a:t>la </a:t>
            </a:r>
            <a:r>
              <a:rPr lang="en-US" dirty="0"/>
              <a:t>casa </a:t>
            </a:r>
            <a:r>
              <a:rPr lang="en-US" dirty="0" err="1" smtClean="0"/>
              <a:t>grande</a:t>
            </a:r>
            <a:endParaRPr lang="it-IT" dirty="0"/>
          </a:p>
        </p:txBody>
      </p:sp>
    </p:spTree>
    <p:extLst>
      <p:ext uri="{BB962C8B-B14F-4D97-AF65-F5344CB8AC3E}">
        <p14:creationId xmlns:p14="http://schemas.microsoft.com/office/powerpoint/2010/main" val="37971830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Syntagmizer</a:t>
            </a:r>
            <a:endParaRPr lang="it-IT" dirty="0"/>
          </a:p>
        </p:txBody>
      </p:sp>
      <p:sp>
        <p:nvSpPr>
          <p:cNvPr id="3" name="Segnaposto contenuto 2"/>
          <p:cNvSpPr>
            <a:spLocks noGrp="1"/>
          </p:cNvSpPr>
          <p:nvPr>
            <p:ph idx="1"/>
          </p:nvPr>
        </p:nvSpPr>
        <p:spPr/>
        <p:txBody>
          <a:bodyPr/>
          <a:lstStyle/>
          <a:p>
            <a:pPr marL="457200" indent="-457200">
              <a:buFont typeface="+mj-lt"/>
              <a:buAutoNum type="arabicPeriod"/>
            </a:pPr>
            <a:r>
              <a:rPr lang="it-IT" dirty="0" err="1" smtClean="0"/>
              <a:t>Tokenize</a:t>
            </a:r>
            <a:r>
              <a:rPr lang="it-IT" dirty="0" smtClean="0"/>
              <a:t> the </a:t>
            </a:r>
            <a:r>
              <a:rPr lang="it-IT" dirty="0" err="1" smtClean="0"/>
              <a:t>sentence</a:t>
            </a:r>
            <a:endParaRPr lang="it-IT" dirty="0" smtClean="0"/>
          </a:p>
          <a:p>
            <a:pPr marL="457200" indent="-457200">
              <a:buFont typeface="+mj-lt"/>
              <a:buAutoNum type="arabicPeriod"/>
            </a:pPr>
            <a:r>
              <a:rPr lang="it-IT" dirty="0" smtClean="0"/>
              <a:t>Tag </a:t>
            </a:r>
            <a:r>
              <a:rPr lang="it-IT" dirty="0" err="1" smtClean="0"/>
              <a:t>tokens</a:t>
            </a:r>
            <a:r>
              <a:rPr lang="it-IT" dirty="0"/>
              <a:t> </a:t>
            </a:r>
            <a:r>
              <a:rPr lang="it-IT" dirty="0" err="1" smtClean="0"/>
              <a:t>based</a:t>
            </a:r>
            <a:r>
              <a:rPr lang="it-IT" dirty="0" smtClean="0"/>
              <a:t> on </a:t>
            </a:r>
            <a:r>
              <a:rPr lang="it-IT" dirty="0" err="1" smtClean="0"/>
              <a:t>language</a:t>
            </a:r>
            <a:r>
              <a:rPr lang="it-IT" dirty="0" smtClean="0"/>
              <a:t> </a:t>
            </a:r>
            <a:r>
              <a:rPr lang="it-IT" dirty="0" err="1" smtClean="0"/>
              <a:t>syntax</a:t>
            </a:r>
            <a:r>
              <a:rPr lang="it-IT" dirty="0" smtClean="0"/>
              <a:t> </a:t>
            </a:r>
            <a:r>
              <a:rPr lang="it-IT" dirty="0" err="1" smtClean="0"/>
              <a:t>rules</a:t>
            </a:r>
            <a:r>
              <a:rPr lang="it-IT" dirty="0" smtClean="0"/>
              <a:t>  </a:t>
            </a:r>
            <a:r>
              <a:rPr lang="it-IT" dirty="0" err="1" smtClean="0"/>
              <a:t>Sentence</a:t>
            </a:r>
            <a:r>
              <a:rPr lang="it-IT" dirty="0"/>
              <a:t>::</a:t>
            </a:r>
            <a:r>
              <a:rPr lang="it-IT" dirty="0" err="1"/>
              <a:t>tag</a:t>
            </a:r>
            <a:r>
              <a:rPr lang="it-IT" dirty="0" smtClean="0"/>
              <a:t>() and </a:t>
            </a:r>
            <a:r>
              <a:rPr lang="it-IT" dirty="0" err="1" smtClean="0"/>
              <a:t>verbs</a:t>
            </a:r>
            <a:r>
              <a:rPr lang="it-IT" dirty="0" smtClean="0"/>
              <a:t> to infinite </a:t>
            </a:r>
            <a:r>
              <a:rPr lang="it-IT" dirty="0" err="1" smtClean="0"/>
              <a:t>form</a:t>
            </a:r>
            <a:endParaRPr lang="it-IT" dirty="0" smtClean="0"/>
          </a:p>
          <a:p>
            <a:pPr marL="457200" indent="-457200">
              <a:buFont typeface="+mj-lt"/>
              <a:buAutoNum type="arabicPeriod"/>
            </a:pPr>
            <a:r>
              <a:rPr lang="it-IT" dirty="0" err="1" smtClean="0"/>
              <a:t>Assembles</a:t>
            </a:r>
            <a:r>
              <a:rPr lang="it-IT" dirty="0" smtClean="0"/>
              <a:t> </a:t>
            </a:r>
            <a:r>
              <a:rPr lang="it-IT" dirty="0" err="1" smtClean="0"/>
              <a:t>syntagmas</a:t>
            </a:r>
            <a:r>
              <a:rPr lang="it-IT" dirty="0" smtClean="0"/>
              <a:t> </a:t>
            </a:r>
            <a:r>
              <a:rPr lang="it-IT" dirty="0" err="1" smtClean="0"/>
              <a:t>based</a:t>
            </a:r>
            <a:r>
              <a:rPr lang="it-IT" dirty="0" smtClean="0"/>
              <a:t> on </a:t>
            </a:r>
            <a:r>
              <a:rPr lang="it-IT" dirty="0" err="1" smtClean="0"/>
              <a:t>step</a:t>
            </a:r>
            <a:r>
              <a:rPr lang="it-IT" dirty="0" smtClean="0"/>
              <a:t> 2</a:t>
            </a:r>
          </a:p>
          <a:p>
            <a:endParaRPr lang="it-IT" dirty="0"/>
          </a:p>
        </p:txBody>
      </p:sp>
    </p:spTree>
    <p:extLst>
      <p:ext uri="{BB962C8B-B14F-4D97-AF65-F5344CB8AC3E}">
        <p14:creationId xmlns:p14="http://schemas.microsoft.com/office/powerpoint/2010/main" val="28208574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Syntagmizer</a:t>
            </a:r>
            <a:endParaRPr lang="it-IT" dirty="0"/>
          </a:p>
        </p:txBody>
      </p:sp>
      <p:sp>
        <p:nvSpPr>
          <p:cNvPr id="3" name="Segnaposto contenuto 2"/>
          <p:cNvSpPr>
            <a:spLocks noGrp="1"/>
          </p:cNvSpPr>
          <p:nvPr>
            <p:ph idx="1"/>
          </p:nvPr>
        </p:nvSpPr>
        <p:spPr/>
        <p:txBody>
          <a:bodyPr/>
          <a:lstStyle/>
          <a:p>
            <a:r>
              <a:rPr lang="it-IT" dirty="0" err="1" smtClean="0"/>
              <a:t>Has</a:t>
            </a:r>
            <a:r>
              <a:rPr lang="it-IT" dirty="0" smtClean="0"/>
              <a:t> </a:t>
            </a:r>
            <a:r>
              <a:rPr lang="it-IT" dirty="0" err="1" smtClean="0"/>
              <a:t>several</a:t>
            </a:r>
            <a:r>
              <a:rPr lang="it-IT" dirty="0" smtClean="0"/>
              <a:t> </a:t>
            </a:r>
            <a:r>
              <a:rPr lang="it-IT" dirty="0" err="1" smtClean="0"/>
              <a:t>rules</a:t>
            </a:r>
            <a:r>
              <a:rPr lang="it-IT" dirty="0" smtClean="0"/>
              <a:t> to </a:t>
            </a:r>
            <a:r>
              <a:rPr lang="it-IT" dirty="0" err="1" smtClean="0"/>
              <a:t>apply</a:t>
            </a:r>
            <a:r>
              <a:rPr lang="it-IT" dirty="0" smtClean="0"/>
              <a:t> (</a:t>
            </a:r>
            <a:r>
              <a:rPr lang="it-IT" sz="2000" dirty="0" smtClean="0"/>
              <a:t>sentence.cpp</a:t>
            </a:r>
            <a:r>
              <a:rPr lang="it-IT" dirty="0" smtClean="0"/>
              <a:t>)</a:t>
            </a:r>
          </a:p>
          <a:p>
            <a:pPr lvl="1"/>
            <a:r>
              <a:rPr lang="it-IT" dirty="0" smtClean="0"/>
              <a:t>I </a:t>
            </a:r>
            <a:r>
              <a:rPr lang="it-IT" dirty="0" err="1" smtClean="0"/>
              <a:t>has</a:t>
            </a:r>
            <a:r>
              <a:rPr lang="it-IT" dirty="0" smtClean="0"/>
              <a:t> </a:t>
            </a:r>
            <a:r>
              <a:rPr lang="it-IT" dirty="0" err="1" smtClean="0"/>
              <a:t>been</a:t>
            </a:r>
            <a:r>
              <a:rPr lang="it-IT" dirty="0" smtClean="0"/>
              <a:t> happy last night</a:t>
            </a:r>
          </a:p>
          <a:p>
            <a:pPr lvl="2"/>
            <a:r>
              <a:rPr lang="it-IT" dirty="0" smtClean="0"/>
              <a:t>Happy </a:t>
            </a:r>
            <a:r>
              <a:rPr lang="it-IT" dirty="0" err="1" smtClean="0"/>
              <a:t>should</a:t>
            </a:r>
            <a:r>
              <a:rPr lang="it-IT" dirty="0" smtClean="0"/>
              <a:t> be </a:t>
            </a:r>
            <a:r>
              <a:rPr lang="it-IT" dirty="0" err="1" smtClean="0"/>
              <a:t>labeled</a:t>
            </a:r>
            <a:r>
              <a:rPr lang="it-IT" dirty="0" smtClean="0"/>
              <a:t> </a:t>
            </a:r>
            <a:r>
              <a:rPr lang="it-IT" dirty="0" err="1" smtClean="0"/>
              <a:t>as</a:t>
            </a:r>
            <a:r>
              <a:rPr lang="it-IT" dirty="0"/>
              <a:t> </a:t>
            </a:r>
            <a:r>
              <a:rPr lang="it-IT" dirty="0" err="1" smtClean="0"/>
              <a:t>adjective</a:t>
            </a:r>
            <a:r>
              <a:rPr lang="it-IT" dirty="0" smtClean="0"/>
              <a:t> (A) </a:t>
            </a:r>
            <a:r>
              <a:rPr lang="it-IT" dirty="0" err="1" smtClean="0"/>
              <a:t>but</a:t>
            </a:r>
            <a:r>
              <a:rPr lang="it-IT" dirty="0" smtClean="0"/>
              <a:t> the </a:t>
            </a:r>
            <a:r>
              <a:rPr lang="it-IT" dirty="0" err="1" smtClean="0"/>
              <a:t>label</a:t>
            </a:r>
            <a:r>
              <a:rPr lang="it-IT" dirty="0" smtClean="0"/>
              <a:t> </a:t>
            </a:r>
            <a:r>
              <a:rPr lang="it-IT" dirty="0" err="1" smtClean="0"/>
              <a:t>before</a:t>
            </a:r>
            <a:r>
              <a:rPr lang="it-IT" dirty="0" smtClean="0"/>
              <a:t> </a:t>
            </a:r>
            <a:r>
              <a:rPr lang="it-IT" dirty="0" err="1" smtClean="0"/>
              <a:t>is</a:t>
            </a:r>
            <a:r>
              <a:rPr lang="it-IT" dirty="0" smtClean="0"/>
              <a:t> a </a:t>
            </a:r>
            <a:r>
              <a:rPr lang="it-IT" dirty="0" err="1" smtClean="0"/>
              <a:t>verb</a:t>
            </a:r>
            <a:r>
              <a:rPr lang="it-IT" dirty="0" smtClean="0"/>
              <a:t>, </a:t>
            </a:r>
            <a:r>
              <a:rPr lang="it-IT" dirty="0" err="1" smtClean="0"/>
              <a:t>then</a:t>
            </a:r>
            <a:r>
              <a:rPr lang="it-IT" dirty="0" smtClean="0"/>
              <a:t> </a:t>
            </a:r>
            <a:r>
              <a:rPr lang="it-IT" dirty="0" err="1" smtClean="0"/>
              <a:t>is</a:t>
            </a:r>
            <a:r>
              <a:rPr lang="it-IT" dirty="0" smtClean="0"/>
              <a:t> </a:t>
            </a:r>
            <a:r>
              <a:rPr lang="it-IT" dirty="0" err="1" smtClean="0"/>
              <a:t>joined</a:t>
            </a:r>
            <a:r>
              <a:rPr lang="it-IT" dirty="0" smtClean="0"/>
              <a:t> </a:t>
            </a:r>
            <a:r>
              <a:rPr lang="it-IT" dirty="0"/>
              <a:t>with </a:t>
            </a:r>
            <a:r>
              <a:rPr lang="it-IT" dirty="0" err="1"/>
              <a:t>previous</a:t>
            </a:r>
            <a:endParaRPr lang="it-IT" dirty="0" smtClean="0"/>
          </a:p>
          <a:p>
            <a:pPr lvl="2"/>
            <a:r>
              <a:rPr lang="it-IT" dirty="0" err="1" smtClean="0"/>
              <a:t>Has</a:t>
            </a:r>
            <a:r>
              <a:rPr lang="it-IT" dirty="0" smtClean="0"/>
              <a:t> </a:t>
            </a:r>
            <a:r>
              <a:rPr lang="it-IT" dirty="0" err="1" smtClean="0"/>
              <a:t>been</a:t>
            </a:r>
            <a:r>
              <a:rPr lang="it-IT" dirty="0" smtClean="0"/>
              <a:t> happy -&gt; to be happy</a:t>
            </a:r>
          </a:p>
          <a:p>
            <a:r>
              <a:rPr lang="it-IT" dirty="0" err="1" smtClean="0">
                <a:hlinkClick r:id="rId2" action="ppaction://program"/>
              </a:rPr>
              <a:t>Syntagmizer</a:t>
            </a:r>
            <a:r>
              <a:rPr lang="it-IT" dirty="0" smtClean="0">
                <a:hlinkClick r:id="rId2" action="ppaction://program"/>
              </a:rPr>
              <a:t> in Qt</a:t>
            </a:r>
            <a:endParaRPr lang="it-IT" dirty="0"/>
          </a:p>
        </p:txBody>
      </p:sp>
    </p:spTree>
    <p:extLst>
      <p:ext uri="{BB962C8B-B14F-4D97-AF65-F5344CB8AC3E}">
        <p14:creationId xmlns:p14="http://schemas.microsoft.com/office/powerpoint/2010/main" val="36238517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Microsoft LUIS</a:t>
            </a:r>
            <a:endParaRPr lang="it-IT" dirty="0"/>
          </a:p>
        </p:txBody>
      </p:sp>
      <p:sp>
        <p:nvSpPr>
          <p:cNvPr id="3" name="Segnaposto contenuto 2"/>
          <p:cNvSpPr>
            <a:spLocks noGrp="1"/>
          </p:cNvSpPr>
          <p:nvPr>
            <p:ph idx="1"/>
          </p:nvPr>
        </p:nvSpPr>
        <p:spPr/>
        <p:txBody>
          <a:bodyPr/>
          <a:lstStyle/>
          <a:p>
            <a:r>
              <a:rPr lang="it-IT" dirty="0" smtClean="0">
                <a:hlinkClick r:id="rId2"/>
              </a:rPr>
              <a:t>luis.ai</a:t>
            </a:r>
            <a:endParaRPr lang="it-IT" dirty="0"/>
          </a:p>
        </p:txBody>
      </p:sp>
    </p:spTree>
    <p:extLst>
      <p:ext uri="{BB962C8B-B14F-4D97-AF65-F5344CB8AC3E}">
        <p14:creationId xmlns:p14="http://schemas.microsoft.com/office/powerpoint/2010/main" val="20320093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smtClean="0"/>
              <a:t>QLuis</a:t>
            </a:r>
            <a:endParaRPr lang="it-IT" b="1" dirty="0"/>
          </a:p>
        </p:txBody>
      </p:sp>
      <p:sp>
        <p:nvSpPr>
          <p:cNvPr id="3" name="Segnaposto contenuto 2"/>
          <p:cNvSpPr>
            <a:spLocks noGrp="1"/>
          </p:cNvSpPr>
          <p:nvPr>
            <p:ph idx="1"/>
          </p:nvPr>
        </p:nvSpPr>
        <p:spPr/>
        <p:txBody>
          <a:bodyPr/>
          <a:lstStyle/>
          <a:p>
            <a:r>
              <a:rPr lang="it-IT" dirty="0" err="1" smtClean="0">
                <a:hlinkClick r:id="rId2" action="ppaction://program"/>
              </a:rPr>
              <a:t>QLuis</a:t>
            </a:r>
            <a:endParaRPr lang="it-IT" dirty="0" smtClean="0"/>
          </a:p>
          <a:p>
            <a:r>
              <a:rPr lang="it-IT" dirty="0" smtClean="0">
                <a:hlinkClick r:id="rId3" action="ppaction://program"/>
              </a:rPr>
              <a:t>Demo</a:t>
            </a:r>
            <a:endParaRPr lang="it-IT" dirty="0" smtClean="0"/>
          </a:p>
          <a:p>
            <a:r>
              <a:rPr lang="it-IT" dirty="0" err="1" smtClean="0">
                <a:hlinkClick r:id="rId4"/>
              </a:rPr>
              <a:t>GitHub</a:t>
            </a:r>
            <a:endParaRPr lang="it-IT" dirty="0"/>
          </a:p>
        </p:txBody>
      </p:sp>
    </p:spTree>
    <p:extLst>
      <p:ext uri="{BB962C8B-B14F-4D97-AF65-F5344CB8AC3E}">
        <p14:creationId xmlns:p14="http://schemas.microsoft.com/office/powerpoint/2010/main" val="3097179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84310" y="0"/>
            <a:ext cx="10018713" cy="1039969"/>
          </a:xfrm>
        </p:spPr>
        <p:txBody>
          <a:bodyPr/>
          <a:lstStyle/>
          <a:p>
            <a:r>
              <a:rPr lang="en-US" dirty="0" smtClean="0"/>
              <a:t>Thank you!</a:t>
            </a:r>
            <a:endParaRPr lang="it-IT" dirty="0"/>
          </a:p>
        </p:txBody>
      </p:sp>
      <p:sp>
        <p:nvSpPr>
          <p:cNvPr id="3" name="Segnaposto contenuto 2"/>
          <p:cNvSpPr>
            <a:spLocks noGrp="1"/>
          </p:cNvSpPr>
          <p:nvPr>
            <p:ph idx="1"/>
          </p:nvPr>
        </p:nvSpPr>
        <p:spPr>
          <a:xfrm>
            <a:off x="1793403" y="3581399"/>
            <a:ext cx="10018713" cy="3124201"/>
          </a:xfrm>
        </p:spPr>
        <p:txBody>
          <a:bodyPr>
            <a:normAutofit/>
          </a:bodyPr>
          <a:lstStyle/>
          <a:p>
            <a:r>
              <a:rPr lang="it-IT" sz="6000" dirty="0" smtClean="0"/>
              <a:t>Sebastiano Galazzo</a:t>
            </a:r>
          </a:p>
          <a:p>
            <a:r>
              <a:rPr lang="it-IT" dirty="0" smtClean="0"/>
              <a:t>@</a:t>
            </a:r>
            <a:r>
              <a:rPr lang="it-IT" dirty="0" err="1" smtClean="0"/>
              <a:t>galazzoseba</a:t>
            </a:r>
            <a:endParaRPr lang="it-IT" dirty="0" smtClean="0"/>
          </a:p>
          <a:p>
            <a:r>
              <a:rPr lang="it-IT" dirty="0" smtClean="0"/>
              <a:t>sebastiano.galazzo@gmail.com</a:t>
            </a:r>
            <a:endParaRPr lang="it-IT" dirty="0"/>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8839" y="1039969"/>
            <a:ext cx="2969654" cy="2969654"/>
          </a:xfrm>
          <a:prstGeom prst="ellipse">
            <a:avLst/>
          </a:prstGeom>
        </p:spPr>
      </p:pic>
    </p:spTree>
    <p:extLst>
      <p:ext uri="{BB962C8B-B14F-4D97-AF65-F5344CB8AC3E}">
        <p14:creationId xmlns:p14="http://schemas.microsoft.com/office/powerpoint/2010/main" val="136759813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sse">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docProps/app.xml><?xml version="1.0" encoding="utf-8"?>
<Properties xmlns="http://schemas.openxmlformats.org/officeDocument/2006/extended-properties" xmlns:vt="http://schemas.openxmlformats.org/officeDocument/2006/docPropsVTypes">
  <Template>Parallasse</Template>
  <TotalTime>817</TotalTime>
  <Words>529</Words>
  <Application>Microsoft Office PowerPoint</Application>
  <PresentationFormat>Widescreen</PresentationFormat>
  <Paragraphs>89</Paragraphs>
  <Slides>20</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20</vt:i4>
      </vt:variant>
    </vt:vector>
  </HeadingPairs>
  <TitlesOfParts>
    <vt:vector size="23" baseType="lpstr">
      <vt:lpstr>Arial</vt:lpstr>
      <vt:lpstr>Corbel</vt:lpstr>
      <vt:lpstr>Parallasse</vt:lpstr>
      <vt:lpstr>Natural Language Processing with Qt</vt:lpstr>
      <vt:lpstr>Summary</vt:lpstr>
      <vt:lpstr>Introduction to AI terms</vt:lpstr>
      <vt:lpstr>What’s NLP?</vt:lpstr>
      <vt:lpstr>What it is NLP?</vt:lpstr>
      <vt:lpstr>Supervised learning algorithm</vt:lpstr>
      <vt:lpstr>Neural Networks</vt:lpstr>
      <vt:lpstr>Neural Networks</vt:lpstr>
      <vt:lpstr>Neural Networks - Backpropagation</vt:lpstr>
      <vt:lpstr>Neural Networks - Backpropagation</vt:lpstr>
      <vt:lpstr>Neural Networks - Backpropagation</vt:lpstr>
      <vt:lpstr>Neural Networks - Backpropagation</vt:lpstr>
      <vt:lpstr>Neural Networks in Qt</vt:lpstr>
      <vt:lpstr>Syntagmas</vt:lpstr>
      <vt:lpstr>Syntagmas</vt:lpstr>
      <vt:lpstr>Syntagmizer</vt:lpstr>
      <vt:lpstr>Syntagmizer</vt:lpstr>
      <vt:lpstr>Microsoft LUIS</vt:lpstr>
      <vt:lpstr>QLuis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Brain-wave analysis with Qt</dc:title>
  <dc:creator>Sebastiano Galazzo</dc:creator>
  <cp:lastModifiedBy>Sebastiano Galazzo</cp:lastModifiedBy>
  <cp:revision>93</cp:revision>
  <dcterms:created xsi:type="dcterms:W3CDTF">2014-10-05T17:14:09Z</dcterms:created>
  <dcterms:modified xsi:type="dcterms:W3CDTF">2016-09-02T11:18:28Z</dcterms:modified>
</cp:coreProperties>
</file>